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4" r:id="rId9"/>
    <p:sldId id="262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9C25-E76A-4716-9E39-498BC94BF54C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D90D-4FA3-42E6-93ED-0D1075857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96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9C25-E76A-4716-9E39-498BC94BF54C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D90D-4FA3-42E6-93ED-0D1075857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055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9C25-E76A-4716-9E39-498BC94BF54C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D90D-4FA3-42E6-93ED-0D1075857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964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9C25-E76A-4716-9E39-498BC94BF54C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D90D-4FA3-42E6-93ED-0D1075857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75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9C25-E76A-4716-9E39-498BC94BF54C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D90D-4FA3-42E6-93ED-0D1075857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045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9C25-E76A-4716-9E39-498BC94BF54C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D90D-4FA3-42E6-93ED-0D1075857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29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9C25-E76A-4716-9E39-498BC94BF54C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D90D-4FA3-42E6-93ED-0D1075857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421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9C25-E76A-4716-9E39-498BC94BF54C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D90D-4FA3-42E6-93ED-0D1075857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553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9C25-E76A-4716-9E39-498BC94BF54C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D90D-4FA3-42E6-93ED-0D1075857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388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9C25-E76A-4716-9E39-498BC94BF54C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D90D-4FA3-42E6-93ED-0D1075857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600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9C25-E76A-4716-9E39-498BC94BF54C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D90D-4FA3-42E6-93ED-0D1075857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44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39C25-E76A-4716-9E39-498BC94BF54C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0D90D-4FA3-42E6-93ED-0D1075857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183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1%D0%B5%D0%BD%D0%B7%D0%B8%D0%BD" TargetMode="External"/><Relationship Id="rId2" Type="http://schemas.openxmlformats.org/officeDocument/2006/relationships/hyperlink" Target="https://ru.wikipedia.org/wiki/%D0%9A%D1%80%D0%B5%D0%BA%D0%B8%D0%BD%D0%B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%D0%93%D0%B8%D0%B4%D1%80%D0%BE%D0%BE%D1%87%D0%B8%D1%81%D1%82%D0%BA%D0%B0" TargetMode="External"/><Relationship Id="rId4" Type="http://schemas.openxmlformats.org/officeDocument/2006/relationships/hyperlink" Target="https://ru.wikipedia.org/wiki/%D0%93%D0%B8%D0%B4%D1%80%D0%BE%D0%BA%D1%80%D0%B5%D0%BA%D0%B8%D0%BD%D0%B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A%D0%BE%D0%BA%D1%81%D0%BE%D0%B2%D0%B0%D0%BD%D0%B8%D0%B5" TargetMode="External"/><Relationship Id="rId2" Type="http://schemas.openxmlformats.org/officeDocument/2006/relationships/hyperlink" Target="https://ru.wikipedia.org/wiki/%D0%93%D0%B8%D0%B4%D1%80%D0%BE%D0%BE%D1%87%D0%B8%D1%81%D1%82%D0%BA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3%D0%B8%D0%B4%D1%80%D0%BE%D0%BA%D1%80%D0%B5%D0%BA%D0%B8%D0%BD%D0%B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0%BE%D0%BD%D0%BE%D0%BE%D0%BA%D1%81%D0%B8%D0%B4_%D1%83%D0%B3%D0%BB%D0%B5%D1%80%D0%BE%D0%B4%D0%B0" TargetMode="External"/><Relationship Id="rId2" Type="http://schemas.openxmlformats.org/officeDocument/2006/relationships/hyperlink" Target="https://ru.wikipedia.org/wiki/%D0%A6%D0%B5%D0%BE%D0%BB%D0%B8%D1%8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4%D0%B8%D0%BE%D0%BA%D1%81%D0%B8%D0%B4_%D1%83%D0%B3%D0%BB%D0%B5%D1%80%D0%BE%D0%B4%D0%B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0%BE%D0%BB%D0%B8%D0%BF%D1%80%D0%BE%D0%BF%D0%B8%D0%BB%D0%B5%D0%BD" TargetMode="External"/><Relationship Id="rId7" Type="http://schemas.openxmlformats.org/officeDocument/2006/relationships/hyperlink" Target="https://ru.wikipedia.org/wiki/%D0%9D%D0%B5%D0%BF%D1%80%D0%B5%D0%B4%D0%B5%D0%BB%D1%8C%D0%BD%D1%8B%D0%B5_%D1%83%D0%B3%D0%BB%D0%B5%D0%B2%D0%BE%D0%B4%D0%BE%D1%80%D0%BE%D0%B4%D1%8B" TargetMode="External"/><Relationship Id="rId2" Type="http://schemas.openxmlformats.org/officeDocument/2006/relationships/hyperlink" Target="https://ru.wikipedia.org/wiki/%D0%90%D0%BB%D0%BA%D0%B8%D0%BB%D0%B8%D1%80%D0%BE%D0%B2%D0%B0%D0%BD%D0%B8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0%D1%80%D0%BE%D0%BC%D0%B0%D1%82%D0%B8%D1%87%D0%B5%D1%81%D0%BA%D0%B8%D0%B5_%D1%83%D0%B3%D0%BB%D0%B5%D0%B2%D0%BE%D0%B4%D0%BE%D1%80%D0%BE%D0%B4%D1%8B" TargetMode="External"/><Relationship Id="rId5" Type="http://schemas.openxmlformats.org/officeDocument/2006/relationships/hyperlink" Target="https://ru.wikipedia.org/wiki/%D0%91%D0%B5%D0%BD%D0%B7%D0%BE%D0%BB" TargetMode="External"/><Relationship Id="rId4" Type="http://schemas.openxmlformats.org/officeDocument/2006/relationships/hyperlink" Target="https://ru.wikipedia.org/wiki/%D0%9E%D0%BA%D1%82%D0%B0%D0%BD%D0%BE%D0%B2%D0%BE%D0%B5_%D1%87%D0%B8%D1%81%D0%BB%D0%B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4%D0%B8%D0%B7%D0%B5%D0%BB%D1%8C%D0%BD%D0%BE%D0%B5_%D1%82%D0%BE%D0%BF%D0%BB%D0%B8%D0%B2%D0%BE" TargetMode="External"/><Relationship Id="rId2" Type="http://schemas.openxmlformats.org/officeDocument/2006/relationships/hyperlink" Target="https://ru.wikipedia.org/wiki/%D0%A6%D0%B5%D1%82%D0%B0%D0%BD%D0%BE%D0%B2%D0%BE%D0%B5_%D1%87%D0%B8%D1%81%D0%BB%D0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/index.php?title=%D0%98%D0%B3%D0%BE%D0%BB%D1%8C%D1%87%D0%B0%D1%82%D1%8B%D0%B9_%D0%BA%D0%BE%D0%BA%D1%81&amp;action=edit&amp;redlink=1" TargetMode="External"/><Relationship Id="rId5" Type="http://schemas.openxmlformats.org/officeDocument/2006/relationships/hyperlink" Target="https://ru.wikipedia.org/wiki/%D0%A1%D1%83%D0%B4%D0%BE%D0%B2%D0%BE%D0%B5_%D1%82%D0%BE%D0%BF%D0%BB%D0%B8%D0%B2%D0%BE" TargetMode="External"/><Relationship Id="rId4" Type="http://schemas.openxmlformats.org/officeDocument/2006/relationships/hyperlink" Target="https://ru.wikipedia.org/wiki/%D0%A2%D0%BE%D0%BF%D0%BE%D1%87%D0%BD%D1%8B%D0%B9_%D0%BC%D0%B0%D0%B7%D1%83%D1%82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b="1" dirty="0">
                <a:solidFill>
                  <a:prstClr val="black"/>
                </a:solidFill>
                <a:latin typeface="Calibri"/>
              </a:rPr>
              <a:t>Промышленный катализ в нефтепереработке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Лекция 5. Процесс каталитичсекого крекинга. Этапы развития процесса, сырье, подготовка сырья к процессу; основные факторы процесса, химические превращения и механизм реакции каталитического крекинга.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713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Цель</a:t>
            </a:r>
            <a:r>
              <a:rPr lang="ru-RU" dirty="0" smtClean="0"/>
              <a:t> </a:t>
            </a:r>
            <a:r>
              <a:rPr lang="ru-RU" b="1" dirty="0" smtClean="0"/>
              <a:t>лекции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/>
              <a:t>Глубокое изучение механизмов каталитического крекинга.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41476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1257"/>
            <a:ext cx="10515600" cy="591570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Каталитический </a:t>
            </a:r>
            <a:r>
              <a:rPr lang="ru-RU" b="1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" tooltip="Крекинг"/>
              </a:rPr>
              <a:t>крекинг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— термокаталитическая переработка нефтяных фракций с целью получения компонента высокооктанового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" tooltip="Бензин"/>
              </a:rPr>
              <a:t>бензина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легкого газойля и непредельных жирных газов.</a:t>
            </a:r>
          </a:p>
          <a:p>
            <a:pPr algn="just"/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Каталитический крекинг — один из важнейших процессов, обеспечивающих глубокую переработку нефти. Внедрению каталитического крекинга в промышленность в конце 30-х гг. 20 в. (США) способствовало создание эффективного с большим сроком службы катализатора на основе алюмосиликатов (Э.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Гудри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1936 г). Основное достоинство процесса — большая эксплуатационная гибкость: возможность перерабатывать различные нефтяные фракции с получением высокооктанового бензина и газа, богатого пропиленом, изобутаном и бутенами; сравнительная легкость совмещения с другими процессами, например, с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алкилированием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" tooltip="Гидрокрекинг"/>
              </a:rPr>
              <a:t>гидрокрекингом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5" tooltip="Гидроочистка"/>
              </a:rPr>
              <a:t>гидроочисткой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адсорбционной очисткой,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деасфальтизацией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и т. д. Такой универсальностью объясняется весьма значительная доля каталитического крекинга в общем объёме переработки нефти.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3010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578507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В настоящее время сырьем каталитического крекинга служит вакуумный газойль — прямогонная фракция с пределами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выкипания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350—500°С. Конец кипения определяется, в основном, содержанием металлов и коксуемостью сырья, которая не должна превышать 0,3 %. Фракция подвергается предварительной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" tooltip="Гидроочистка"/>
              </a:rPr>
              <a:t>гидроочистке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для удаления сернистых соединений и снижения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" tooltip="Коксование"/>
              </a:rPr>
              <a:t>коксуемости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Также у ряда компаний (UOP, IFP) имеется ряд разработанных процессов каталитического крекинга тяжелых фракций — например, мазута (с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" tooltip="Коксование"/>
              </a:rPr>
              <a:t>коксуемостью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до 6-8 %). Так же в качестве сырья используют остаток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" tooltip="Гидрокрекинг"/>
              </a:rPr>
              <a:t>гидрокрекинга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в качестве компонентов сырья возможно использование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деасфальтизатов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петролатумов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фильтратов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обесмасливания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гачей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Linux Libertine"/>
              </a:rPr>
              <a:t>Условия процесса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2334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46265"/>
            <a:ext cx="10515600" cy="563069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На установках прошлого поколения использовался аморфный шариковый катализатор. Представляет собой шарики 3-5 мм с площадью поверхности 200 м²/гр.</a:t>
            </a:r>
          </a:p>
          <a:p>
            <a:pPr algn="just"/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В настоящее время используется цеолитсодержащий микросферический катализатор (размер частиц 35-150 мкм). Площадь поверхности 300-400 м²/гр. Он представляет собой крекирующий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цеолитный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компонент, нанесенный на аморфную алюмосиликатную матрицу. Содержание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" tooltip="Цеолит"/>
              </a:rPr>
              <a:t>цеолита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не превышает 30%. В качестве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цеолитного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компонента используется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ультрастабильный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цеолит Y, иногда с добавками цеолита ZSM-5 для увеличения выхода и октанового числа бензина. Ряд компаний при приготовлении катализатора также вводят в цеолит редкоземельные металлы. В катализаторе крекинга также содержатся добавки, уменьшающие истирание катализатора, а также промоторы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дожига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" tooltip="Монооксид углерода"/>
              </a:rPr>
              <a:t>СО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образующегося в регенераторе при выжиге кокса, до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" tooltip="Диоксид углерода"/>
              </a:rPr>
              <a:t>СО</a:t>
            </a:r>
            <a:r>
              <a:rPr lang="ru-RU" b="0" i="0" u="none" strike="noStrike" baseline="-25000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" tooltip="Диоксид углерода"/>
              </a:rPr>
              <a:t>2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0855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41268"/>
            <a:ext cx="10515600" cy="5535695"/>
          </a:xfrm>
        </p:spPr>
        <p:txBody>
          <a:bodyPr>
            <a:normAutofit fontScale="70000" lnSpcReduction="20000"/>
          </a:bodyPr>
          <a:lstStyle/>
          <a:p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Газ</a:t>
            </a:r>
          </a:p>
          <a:p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Газ каталитического крекинга наполовину состоит из непредельных углеводородов, в основном, пропилена и бутенов. Также присутствуют значительные количества изобутана. Благодаря этому бутан-бутиленовая фракция газа используется как сырье процесса </a:t>
            </a:r>
            <a:r>
              <a:rPr lang="ru-RU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" tooltip="Алкилирование"/>
              </a:rPr>
              <a:t>алкилирования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с целью получения высокооктанового бензина. Пропан-пропиленовая фракция используется для выделения пропилена для производства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" tooltip="Полипропилен"/>
              </a:rPr>
              <a:t>полипропилена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Ввиду большой суммарной мощности установок каталитического крекинга, доля пропилена, вырабатываемого в процессе, составляет до 15% от его общего производства. Сухой газ (водород, метан, этан) используется в качестве топлива в печах заводских установок.</a:t>
            </a:r>
          </a:p>
          <a:p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Бензин</a:t>
            </a:r>
          </a:p>
          <a:p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В процессе каталитического крекинга вырабатывается высокооктановый бензин с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" tooltip="Октановое число"/>
              </a:rPr>
              <a:t>ОЧИ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88-91 пунктов. Кроме того, бензин содержит менее 1%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5" tooltip="Бензол"/>
              </a:rPr>
              <a:t>бензола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и 20-25%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6" tooltip="Ароматические углеводороды"/>
              </a:rPr>
              <a:t>ароматических углеводородов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что дает возможность использовать его для приготовления бензинов согласно последним нормам Евросоюза (Евро-4, Евро-5). Основной недостаток бензина каталитического крекинга - высокое содержание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7" tooltip="Непредельные углеводороды"/>
              </a:rPr>
              <a:t>непредельных углеводородов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(до 30%) и серы (0,1-0,5%), что очень плохо влияет на стабильность топлива при хранении. Бензин быстро желтеет из-за полимеризации и окисления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7" tooltip="Непредельные углеводороды"/>
              </a:rPr>
              <a:t>олефинов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и потому не может применяться без смешения с другими бензиновыми фракциями.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8811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03761"/>
            <a:ext cx="10515600" cy="5773202"/>
          </a:xfrm>
        </p:spPr>
        <p:txBody>
          <a:bodyPr>
            <a:normAutofit/>
          </a:bodyPr>
          <a:lstStyle/>
          <a:p>
            <a:pPr lvl="0"/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Легкий газойль</a:t>
            </a:r>
          </a:p>
          <a:p>
            <a:pPr lvl="0"/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Легким газойлем каталитического крекинга считается фракция 200-270°С (реже 200-320 или 200-350). В ней содержится большое количество ароматических углеводородов, что приводит к низкому </a:t>
            </a:r>
            <a:r>
              <a:rPr lang="ru-RU" sz="2000" dirty="0" err="1">
                <a:solidFill>
                  <a:srgbClr val="0B0080"/>
                </a:solidFill>
                <a:latin typeface="Arial" panose="020B0604020202020204" pitchFamily="34" charset="0"/>
                <a:hlinkClick r:id="rId2" tooltip="Цетановое число"/>
              </a:rPr>
              <a:t>цетановому</a:t>
            </a:r>
            <a:r>
              <a:rPr lang="ru-RU" sz="2000" dirty="0">
                <a:solidFill>
                  <a:srgbClr val="0B0080"/>
                </a:solidFill>
                <a:latin typeface="Arial" panose="020B0604020202020204" pitchFamily="34" charset="0"/>
                <a:hlinkClick r:id="rId2" tooltip="Цетановое число"/>
              </a:rPr>
              <a:t> числу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 ( как правило, не выше 20-25). Кроме того, даже при условии предварительной гидроочистки сырья, в легком газойле содержится значительное количество сернистых соединений (0,1-0,5%). Из-за этого легкий газойль не может использоваться в больших количествах для приготовления </a:t>
            </a:r>
            <a:r>
              <a:rPr lang="ru-RU" sz="2000" dirty="0">
                <a:solidFill>
                  <a:srgbClr val="0B0080"/>
                </a:solidFill>
                <a:latin typeface="Arial" panose="020B0604020202020204" pitchFamily="34" charset="0"/>
                <a:hlinkClick r:id="rId3" tooltip="Дизельное топливо"/>
              </a:rPr>
              <a:t>дизельного топлива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. Рекомендуемое его содержание в дизельном топливе - до 20% (в случае, если в топливе имеется запас по содержанию серы и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цетановому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числу). Другое применение легкого газойля - снижение вязкости </a:t>
            </a:r>
            <a:r>
              <a:rPr lang="ru-RU" sz="2000" dirty="0">
                <a:solidFill>
                  <a:srgbClr val="0B0080"/>
                </a:solidFill>
                <a:latin typeface="Arial" panose="020B0604020202020204" pitchFamily="34" charset="0"/>
                <a:hlinkClick r:id="rId4" tooltip="Топочный мазут"/>
              </a:rPr>
              <a:t>котельных топлив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, </a:t>
            </a:r>
            <a:r>
              <a:rPr lang="ru-RU" sz="2000" dirty="0">
                <a:solidFill>
                  <a:srgbClr val="0B0080"/>
                </a:solidFill>
                <a:latin typeface="Arial" panose="020B0604020202020204" pitchFamily="34" charset="0"/>
                <a:hlinkClick r:id="rId5" tooltip="Судовое топливо"/>
              </a:rPr>
              <a:t>судовое топливо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 и производство сажи.</a:t>
            </a:r>
          </a:p>
          <a:p>
            <a:pPr lvl="0"/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Тяжелый газойль</a:t>
            </a:r>
          </a:p>
          <a:p>
            <a:pPr lvl="0"/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Тяжелый газойль каталитического крекинга - это фракция, начинающая кипеть выше 270°С (реже 320,350). Из-за большого содержания полициклических ароматических углеводородов эта фракция (при определенном содержании серы) является прекрасным сырьем процесса коксования с получением высококачественного </a:t>
            </a:r>
            <a:r>
              <a:rPr lang="ru-RU" sz="2000" dirty="0">
                <a:solidFill>
                  <a:srgbClr val="A55858"/>
                </a:solidFill>
                <a:latin typeface="Arial" panose="020B0604020202020204" pitchFamily="34" charset="0"/>
                <a:hlinkClick r:id="rId6" tooltip="Игольчатый кокс (страница отсутствует)"/>
              </a:rPr>
              <a:t>игольчатого кокса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. При невозможности утилизировать фракцию этим путём, её используют как компонент </a:t>
            </a:r>
            <a:r>
              <a:rPr lang="ru-RU" sz="2000" dirty="0">
                <a:solidFill>
                  <a:srgbClr val="0B0080"/>
                </a:solidFill>
                <a:latin typeface="Arial" panose="020B0604020202020204" pitchFamily="34" charset="0"/>
                <a:hlinkClick r:id="rId4" tooltip="Топочный мазут"/>
              </a:rPr>
              <a:t>котельного топлива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25200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самоконтроля: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 Опишите механизм каталитического крекинга.</a:t>
            </a:r>
          </a:p>
          <a:p>
            <a:pPr marL="0" indent="0">
              <a:buNone/>
            </a:pPr>
            <a:r>
              <a:rPr lang="ru-RU" dirty="0" smtClean="0"/>
              <a:t>2. Чем отличается каталитический крекинг от </a:t>
            </a:r>
            <a:r>
              <a:rPr lang="ru-RU" smtClean="0"/>
              <a:t>термического крекинга.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5971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kk-KZ" dirty="0" smtClean="0"/>
              <a:t>Иванова</a:t>
            </a:r>
            <a:r>
              <a:rPr lang="kk-KZ" dirty="0"/>
              <a:t>, Л.В.	Технология переработки нефти и газа: [Учеб. пособие для нефт. техникумов] М.: Химия, 1966.- 419 с</a:t>
            </a:r>
            <a:r>
              <a:rPr lang="kk-KZ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/>
              <a:t>Капустин В.М. Технология переработки нефти. В 4-х частях. Часть первая Первичная переработка нефти. М.: </a:t>
            </a:r>
            <a:r>
              <a:rPr lang="ru-RU" dirty="0" err="1"/>
              <a:t>КолосС</a:t>
            </a:r>
            <a:r>
              <a:rPr lang="ru-RU" dirty="0"/>
              <a:t>, 2012. 456с.</a:t>
            </a:r>
          </a:p>
        </p:txBody>
      </p:sp>
    </p:spTree>
    <p:extLst>
      <p:ext uri="{BB962C8B-B14F-4D97-AF65-F5344CB8AC3E}">
        <p14:creationId xmlns:p14="http://schemas.microsoft.com/office/powerpoint/2010/main" val="4889246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192</Words>
  <Application>Microsoft Office PowerPoint</Application>
  <PresentationFormat>Широкоэкранный</PresentationFormat>
  <Paragraphs>24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Linux Libertine</vt:lpstr>
      <vt:lpstr>Times New Roman</vt:lpstr>
      <vt:lpstr>Тема Office</vt:lpstr>
      <vt:lpstr>Промышленный катализ в нефтепереработке</vt:lpstr>
      <vt:lpstr>Цель лекции: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Вопросы для самоконтроля:</vt:lpstr>
      <vt:lpstr>Список литературы: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Промышленный катализ в нефтепереработке</dc:title>
  <dc:creator>Пользователь Windows</dc:creator>
  <cp:lastModifiedBy>Windows User</cp:lastModifiedBy>
  <cp:revision>4</cp:revision>
  <dcterms:created xsi:type="dcterms:W3CDTF">2018-01-11T08:30:58Z</dcterms:created>
  <dcterms:modified xsi:type="dcterms:W3CDTF">2019-11-01T13:42:43Z</dcterms:modified>
</cp:coreProperties>
</file>